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50"/>
  </p:notesMasterIdLst>
  <p:sldIdLst>
    <p:sldId id="256" r:id="rId2"/>
    <p:sldId id="258" r:id="rId3"/>
    <p:sldId id="303" r:id="rId4"/>
    <p:sldId id="304" r:id="rId5"/>
    <p:sldId id="305" r:id="rId6"/>
    <p:sldId id="306" r:id="rId7"/>
    <p:sldId id="286" r:id="rId8"/>
    <p:sldId id="288" r:id="rId9"/>
    <p:sldId id="287" r:id="rId10"/>
    <p:sldId id="260" r:id="rId11"/>
    <p:sldId id="257" r:id="rId12"/>
    <p:sldId id="259" r:id="rId13"/>
    <p:sldId id="263" r:id="rId14"/>
    <p:sldId id="278" r:id="rId15"/>
    <p:sldId id="307" r:id="rId16"/>
    <p:sldId id="311" r:id="rId17"/>
    <p:sldId id="269" r:id="rId18"/>
    <p:sldId id="261" r:id="rId19"/>
    <p:sldId id="315" r:id="rId20"/>
    <p:sldId id="267" r:id="rId21"/>
    <p:sldId id="268" r:id="rId22"/>
    <p:sldId id="264" r:id="rId23"/>
    <p:sldId id="309" r:id="rId24"/>
    <p:sldId id="310" r:id="rId25"/>
    <p:sldId id="308" r:id="rId26"/>
    <p:sldId id="313" r:id="rId27"/>
    <p:sldId id="314" r:id="rId28"/>
    <p:sldId id="312" r:id="rId29"/>
    <p:sldId id="271" r:id="rId30"/>
    <p:sldId id="276" r:id="rId31"/>
    <p:sldId id="275" r:id="rId32"/>
    <p:sldId id="277" r:id="rId33"/>
    <p:sldId id="281" r:id="rId34"/>
    <p:sldId id="284" r:id="rId35"/>
    <p:sldId id="280" r:id="rId36"/>
    <p:sldId id="279" r:id="rId37"/>
    <p:sldId id="289" r:id="rId38"/>
    <p:sldId id="290" r:id="rId39"/>
    <p:sldId id="291" r:id="rId40"/>
    <p:sldId id="292" r:id="rId41"/>
    <p:sldId id="293" r:id="rId42"/>
    <p:sldId id="296" r:id="rId43"/>
    <p:sldId id="299" r:id="rId44"/>
    <p:sldId id="300" r:id="rId45"/>
    <p:sldId id="301" r:id="rId46"/>
    <p:sldId id="302" r:id="rId47"/>
    <p:sldId id="294" r:id="rId48"/>
    <p:sldId id="29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88D5-FD01-4138-96D0-D40966D47D9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9D665-9489-4E99-92BB-C19555179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4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Visible data and that can be used to derive new data and/or comparisons.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D665-9489-4E99-92BB-C195551791C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87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AFF going away early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D665-9489-4E99-92BB-C195551791C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0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Simsbury Public Library Address – 725 </a:t>
            </a:r>
            <a:r>
              <a:rPr lang="en-US" dirty="0" err="1"/>
              <a:t>Hopmeadow</a:t>
            </a:r>
            <a:r>
              <a:rPr lang="en-US" dirty="0"/>
              <a:t> 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D665-9489-4E99-92BB-C195551791C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6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now, only have 5-year data from 2013-2017.  If we are comparing geographies with one and five year data, must use 5 year data that came out in 2018.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D665-9489-4E99-92BB-C195551791C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4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E2F5-A25A-4FB2-A8A5-D28B395BF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701FE-4AEA-42D8-BE4F-F148B69B3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E960-24FF-4B03-B798-5A96B417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F55F-34D2-4A8C-A78F-F4A8F4917BE5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DBB95-4408-48CD-A2D6-2A2BFF92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A6B0B-A5CE-46AE-9385-31FC82B7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3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BB03E-8E21-4227-B2E2-5F415510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B372A-574B-4364-874D-02B047F1C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17EDC-C55C-404F-81AA-DADE9F23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861-EBB6-462C-8D83-D33585AB3D1C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D00B-B157-45F7-97FC-B2B68956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BBA69-8B8B-434D-8827-938F7630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4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D4C46-AD59-46A3-B7C4-62190BB73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4E716-1C02-42CB-A6A2-AABFE5D32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40ECD-3B25-4E05-8037-5404648B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1551-714B-4D94-8273-59AD1D26C6D9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30776-804E-4BAB-B41D-28B49CB7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31AF0-FF80-40B1-BF1C-2E842E86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8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B074-6251-439D-B6CC-D79A3D58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DACD4-43D3-4F94-841F-F7A07BA41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0328D-45F4-4771-8026-D792A582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BDE-7E83-4FCC-ACD6-0B80C4650D5B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82547-E007-41F9-8216-850866E0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A70EF-C067-4C3F-B08D-94281162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0E59-AE92-4C52-AB6D-B2F09006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3C0B2-FF31-4C87-A154-24BAA29D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66A69-8214-4A46-9A34-FEA2685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3F80-5754-4CC6-9F6F-E4EF166C449C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EE276-5E76-42C4-BE04-B6D24929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2A91-657A-4A10-BD48-71323B3F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1DEB-0494-4FB5-ADF1-0EA943C5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5494F-6E00-4F6A-AB6E-8A3671009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BC585-4E5F-4156-A543-10680F166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E90B3-B2CC-4FC1-A3D4-B19F277E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66E7-5CE7-43C1-B2C2-4B2A96DF7754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40407-4765-43DF-9372-47349F43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89C90-48DF-4457-BB9B-436175F5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2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8518-1EEE-4F41-9410-8D24E875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95458-466A-4708-9D96-5586E06B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C024D-3722-434E-B35D-57CA7A775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ACE7A9-AEFE-43A5-B1E9-215716081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CF5AC6-81E8-4CAD-B4D5-B247CB7E6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E62A1-304A-4A43-8458-5835771C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166-7171-4150-840E-030FE0E2C5D1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C10D1-774C-4BD5-80B5-A5831378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193C6E-F24B-4207-8A04-D0059E06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58228-6751-4912-A8B6-DB0306D8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FAB14B-0475-4DAC-8A62-D1D43992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A70-F92C-4B25-88C7-75D8D9A7AF40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9A3AE-F29B-4BD2-90A5-4B47EE4D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8C6084-E907-4DD9-9AC3-AF11E723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7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AFC1A-A08C-45E8-9287-540CD465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BA47-CC28-4EC8-9EC0-5EAA90661797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60FD0-334E-4333-BAE4-DB84D180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27571-8E14-4B12-B41A-AD7F82A9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0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3991-321C-483C-99B5-E681F71A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3EE21-58BD-41C3-9D2D-5AE1614AF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4A7B-7DCE-4649-A834-E5EE9F6F1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87A9E-EBBE-47BA-918F-7ABA7ECD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1A31-4FE7-4735-8174-AA80FC3C5C3B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8BBB8-7B09-41AB-9E19-DE028FD4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6D699-24BB-442E-A464-2EB61B1C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3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FCFE-820A-4687-9430-584A21B79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445DB1-1D42-4210-982A-94FA20D0A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CE8FF-9E46-4B04-BD6F-9D5BC9D0E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AD4EE-9E7E-478C-BC9A-A5221EC1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E0C-2A42-484E-8CBC-B5E5AB3B2511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74309-9CF3-467D-851B-831F72AA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44F92-2F70-479E-AF69-9CE90DD9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D55DEF-DDD2-4463-8740-96A8B8768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7C7E7-F7E8-4064-BC9F-13FB39328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D1BF-CD46-4830-9258-D4ADDE0B1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2923-5DCD-42A2-9521-2FEED130CA68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9274D-5554-451C-A5AF-337AC6B45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6C476-A739-4226-A29F-B5A73DDF8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FBB83-36E9-4433-8089-5BD11429AE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8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programs-surveys/geography/about/glossary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tfinder.census.gov/faces/nav/jsf/pages/searchresults.xhtml?ref=addr&amp;refresh=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eocoding.geo.census.gov/geocoder/geographies/address?for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rograms-surveys/acs/news/data-releases/2018/release-schedul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acs/www/data/data-tables-and-tools/subject-tables/" TargetMode="External"/><Relationship Id="rId2" Type="http://schemas.openxmlformats.org/officeDocument/2006/relationships/hyperlink" Target="https://www.census.gov/acs/www/data/data-tables-and-tools/american-factfind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acs/www/data/data-tables-and-tools/supplemental-tabl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rograms-surveys/acs/data/variance-tables.html" TargetMode="External"/><Relationship Id="rId2" Type="http://schemas.openxmlformats.org/officeDocument/2006/relationships/hyperlink" Target="https://www.census.gov/acs/www/data/data-tables-and-tools/ranking-tab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programs-surveys/acs/data/custom-tabl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acs/www/data/data-tables-and-tools/narrative-profiles/2017/" TargetMode="External"/><Relationship Id="rId2" Type="http://schemas.openxmlformats.org/officeDocument/2006/relationships/hyperlink" Target="https://www.census.gov/acs/www/data/data-tables-and-tools/data-profiles/2017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developers/" TargetMode="External"/><Relationship Id="rId2" Type="http://schemas.openxmlformats.org/officeDocument/2006/relationships/hyperlink" Target="https://www.census.gov/programs-surveys/acs/data/pum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census.gov/cedsci/advance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ata.census.gov/cedsci/advanced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census.gov/cedsci/advance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census.gov/cedsci/advance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programs-surveys/acs/guidance/handbooks/general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ensus.gov/programs-surveys/acs/tech_docs/accuracy/ACS_Accuracy_of_Data_2017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ensus.gov/programs-surveys/acs/tech_docs/accuracy/ACS_Accuracy_of_Data_2017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programs-surveys/acs/guidance/handbooks/general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rograms-surveys/acs/guidance/comparing-acs-data/2017.html" TargetMode="External"/><Relationship Id="rId2" Type="http://schemas.openxmlformats.org/officeDocument/2006/relationships/hyperlink" Target="https://www.census.gov/programs-surveys/acs/guidance/comparing-acs-dat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programs-surveys/acs/guidance/comparing-acs-data/2017/5-year-comparison.htm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programs-surveys/decennial-census/data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2.census.gov/programs-surveys/acs/tech_docs/subject_definitions/2017_ACSSubjectDefinitions.pdf?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census.gov/programs-surveys/acs/guidance/statistical-testing-tool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census.gov/cedsci/advanced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geographies/reference-maps/2010/geo/2010-census-block-maps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sus.gov/programs-surveys/popes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rograms-surveys/acs/guidance/subjects.html" TargetMode="External"/><Relationship Id="rId2" Type="http://schemas.openxmlformats.org/officeDocument/2006/relationships/hyperlink" Target="https://www.census.gov/programs-surveys/ac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F910-4897-4D42-8B3D-C3D1D798C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368" y="414998"/>
            <a:ext cx="11471565" cy="157047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Using the Census Bureau's American Community Survey Data Correctly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AAF8A-F59F-4E1A-9FE4-FD6F4660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368" y="1444289"/>
            <a:ext cx="11141612" cy="3969421"/>
          </a:xfrm>
        </p:spPr>
        <p:txBody>
          <a:bodyPr>
            <a:normAutofit/>
          </a:bodyPr>
          <a:lstStyle/>
          <a:p>
            <a:pPr lvl="2" algn="l"/>
            <a:endParaRPr lang="en-US" sz="3900" dirty="0">
              <a:solidFill>
                <a:srgbClr val="0070C0"/>
              </a:solidFill>
            </a:endParaRPr>
          </a:p>
          <a:p>
            <a:pPr lvl="6" algn="l"/>
            <a:endParaRPr lang="en-US" sz="2400" dirty="0">
              <a:solidFill>
                <a:srgbClr val="0070C0"/>
              </a:solidFill>
            </a:endParaRP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------------------------------------------------------</a:t>
            </a: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Roger Magnus</a:t>
            </a: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Roger Magnus Research</a:t>
            </a: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Amherst, MA </a:t>
            </a: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Phone:  413-687-8466</a:t>
            </a: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Email: roger@rogermagnusresearch.com</a:t>
            </a:r>
          </a:p>
          <a:p>
            <a:pPr lvl="6" algn="l"/>
            <a:r>
              <a:rPr lang="en-US" sz="2400" dirty="0">
                <a:solidFill>
                  <a:srgbClr val="0070C0"/>
                </a:solidFill>
              </a:rPr>
              <a:t>Web:  www.rogermagnusresearch.com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A779E-0A91-454D-B2E2-89767228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8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C709-02EE-439A-BF9C-173D3F6A1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803988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Why Do We Care about the American Community Survey?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7DD14-EEAF-4EE8-AF04-EF217CBF2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714" y="18478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Data unavailable in Decennial Census or Population Estimates on education, employment, income, health, poverty, and more.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Data updated yearly (for both 1-year average and 5-year average) instead of every 10 years like the Decennial Census.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Data available down to Census Block Group (population = 600-3,000).</a:t>
            </a:r>
          </a:p>
          <a:p>
            <a:pPr marL="0" indent="0">
              <a:buNone/>
            </a:pP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0AF638-FB8A-42A1-BEC2-DAA7428E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72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4308-BE4F-4CC5-9B15-AFAF196D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85" y="0"/>
            <a:ext cx="1139483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Overview of 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CEB01-E60D-4D06-808B-0DBC6486D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780451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sz="3500" dirty="0">
                <a:solidFill>
                  <a:srgbClr val="0070C0"/>
                </a:solidFill>
              </a:rPr>
              <a:t>What Is the American Community Survey?</a:t>
            </a:r>
          </a:p>
          <a:p>
            <a:pPr>
              <a:buFontTx/>
              <a:buChar char="-"/>
            </a:pPr>
            <a:r>
              <a:rPr lang="en-US" sz="3500" dirty="0">
                <a:solidFill>
                  <a:srgbClr val="0070C0"/>
                </a:solidFill>
              </a:rPr>
              <a:t>What Geographic Levels Do ACS Data Cover?</a:t>
            </a:r>
          </a:p>
          <a:p>
            <a:pPr>
              <a:buFontTx/>
              <a:buChar char="-"/>
            </a:pPr>
            <a:r>
              <a:rPr lang="en-US" sz="3500" dirty="0">
                <a:solidFill>
                  <a:srgbClr val="0070C0"/>
                </a:solidFill>
              </a:rPr>
              <a:t>When will the 2018 ACS Data Be Released?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How Are the Data Accessed?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What are Margins of Error?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How to Add or Aggregate Data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Other Ways to Compute Data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Comparing ACS Data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Real Life Example #1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- Final Thoughts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0E8BC-E7E8-4DEF-81E6-1B269186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BD2C-7D82-4F09-B2EE-916AB324A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9" y="198785"/>
            <a:ext cx="11812171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Is the </a:t>
            </a:r>
            <a:br>
              <a:rPr lang="en-US" sz="5400" b="1" dirty="0">
                <a:solidFill>
                  <a:srgbClr val="002060"/>
                </a:solidFill>
                <a:latin typeface="+mn-lt"/>
              </a:rPr>
            </a:br>
            <a:r>
              <a:rPr lang="en-US" sz="5400" b="1" dirty="0">
                <a:solidFill>
                  <a:srgbClr val="002060"/>
                </a:solidFill>
                <a:latin typeface="+mn-lt"/>
              </a:rPr>
              <a:t>American Community Survey?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EA16-7927-4E4D-BF1D-F64D543B8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9" y="1670879"/>
            <a:ext cx="11282288" cy="47607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 continuous MONTHLY survey of about 1 out of 40 households (3 million+ annually)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Estimates include MOE to 90% Confidence Level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Reason: small sample size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MOE’s MUST be included in any computations or comparisons of data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Replaced Decennial Census Summary File (SF) 3 or Long Form - 2010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Started Mid 1990s, ramped up over several years, and fully operational by 2005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Geographies go down to Census Block Group level (Decennial - Census Block level)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Contains 1-year average and 5-year average data (geographies &lt; 65,000 population/recommended use non-overlapping years)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_______________________________________________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***Comparisons tricky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Computations or Statistical Testing Tool needed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Data tables variables definitions and scope can change from year-to-year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Income tables must account for inflation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8D2A2-93E0-463C-B108-396590F0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5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9858-9919-42AE-A722-2C9A00E2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136525"/>
            <a:ext cx="11183815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Geographic Levels </a:t>
            </a:r>
            <a:br>
              <a:rPr lang="en-US" sz="5400" b="1" dirty="0">
                <a:solidFill>
                  <a:srgbClr val="002060"/>
                </a:solidFill>
                <a:latin typeface="+mn-lt"/>
              </a:rPr>
            </a:br>
            <a:r>
              <a:rPr lang="en-US" sz="5400" b="1" dirty="0">
                <a:solidFill>
                  <a:srgbClr val="002060"/>
                </a:solidFill>
                <a:latin typeface="+mn-lt"/>
              </a:rPr>
              <a:t>Do ACS Data Cover?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1B6A9-3D52-4A4D-A3A7-ABE6D7E10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rgbClr val="0070C0"/>
                </a:solidFill>
              </a:rPr>
              <a:t>Major Levels - </a:t>
            </a:r>
            <a:r>
              <a:rPr lang="en-US" sz="39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https://www.census.gov/programs-surveys/geography/about/glossary.html </a:t>
            </a:r>
            <a:endParaRPr lang="en-US" sz="3900" b="1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Nation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State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Congressional District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County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Place (Incorporated – New England towns)/County Subdivision)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PUMAS – 100,000 (5% sample for microdata)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ZCTA – Similar, but don’t always correspond, to 5-digit zip codes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Census Tract – 1,200-8,000 (within County) – Optimally around 4,000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Block Group – 600-3,000 (within County and Census Tract)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EA0B9-F8EC-469E-9416-373D7C3D8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80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F2BE-6B22-4BC2-8C19-232C3DC3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9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Geographic Levels </a:t>
            </a:r>
            <a:br>
              <a:rPr lang="en-US" sz="5400" b="1" dirty="0">
                <a:solidFill>
                  <a:srgbClr val="002060"/>
                </a:solidFill>
                <a:latin typeface="+mn-lt"/>
              </a:rPr>
            </a:br>
            <a:r>
              <a:rPr lang="en-US" sz="5400" b="1" dirty="0">
                <a:solidFill>
                  <a:srgbClr val="002060"/>
                </a:solidFill>
                <a:latin typeface="+mn-lt"/>
              </a:rPr>
              <a:t>Do ACS Data Cover?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9506A-2F0B-43B3-8E1E-35EE65ABA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Address Search (American </a:t>
            </a:r>
            <a:r>
              <a:rPr lang="en-US" sz="3600" dirty="0" err="1">
                <a:solidFill>
                  <a:srgbClr val="0070C0"/>
                </a:solidFill>
              </a:rPr>
              <a:t>FactFinder</a:t>
            </a:r>
            <a:r>
              <a:rPr lang="en-US" sz="3600" dirty="0">
                <a:solidFill>
                  <a:srgbClr val="0070C0"/>
                </a:solidFill>
              </a:rPr>
              <a:t> – Not available in data.census.gov)  </a:t>
            </a:r>
            <a:r>
              <a:rPr lang="en-US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https://factfinder.census.gov/faces/nav/jsf/pages/searchresults.xhtml?ref=addr&amp;refresh=t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BF4E54-02A2-432A-A475-09849AA57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9535" y="3314798"/>
            <a:ext cx="6886575" cy="30099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0A0C1-09E4-43B9-BDC7-BEBDF65D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C46CEEB-23B5-4753-920C-9DF2FFBDCDBB}"/>
              </a:ext>
            </a:extLst>
          </p:cNvPr>
          <p:cNvSpPr/>
          <p:nvPr/>
        </p:nvSpPr>
        <p:spPr>
          <a:xfrm>
            <a:off x="2631127" y="53053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06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0771-AD5E-4066-9F20-A5CB70B4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0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Geographic Levels </a:t>
            </a:r>
            <a:br>
              <a:rPr lang="en-US" sz="5400" b="1" dirty="0">
                <a:solidFill>
                  <a:srgbClr val="002060"/>
                </a:solidFill>
                <a:latin typeface="+mn-lt"/>
              </a:rPr>
            </a:br>
            <a:r>
              <a:rPr lang="en-US" sz="5400" b="1" dirty="0">
                <a:solidFill>
                  <a:srgbClr val="002060"/>
                </a:solidFill>
                <a:latin typeface="+mn-lt"/>
              </a:rPr>
              <a:t>Do ACS Data Cover?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9E91D-61D0-425C-A49A-C527A4896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7" y="1545085"/>
            <a:ext cx="115917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Address Search (Geocoder - can be funky/results hard to read) </a:t>
            </a:r>
            <a:r>
              <a:rPr lang="en-US" sz="32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https://geocoding.geo.census.gov/geocoder/geographies/address?form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06C7E-3FF8-47D1-BCD1-0772C2B01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527300"/>
            <a:ext cx="5181600" cy="3829050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EC5BE1AD-BEF1-4CDF-AF94-F2BD880730EC}"/>
              </a:ext>
            </a:extLst>
          </p:cNvPr>
          <p:cNvSpPr/>
          <p:nvPr/>
        </p:nvSpPr>
        <p:spPr>
          <a:xfrm>
            <a:off x="3902962" y="3094803"/>
            <a:ext cx="978408" cy="3509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7809116A-B45A-4C70-A4F5-433D8B9A44E7}"/>
              </a:ext>
            </a:extLst>
          </p:cNvPr>
          <p:cNvSpPr/>
          <p:nvPr/>
        </p:nvSpPr>
        <p:spPr>
          <a:xfrm>
            <a:off x="3886901" y="5210110"/>
            <a:ext cx="978408" cy="3509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51DB552-3A37-44F1-942B-5B56DF234705}"/>
              </a:ext>
            </a:extLst>
          </p:cNvPr>
          <p:cNvSpPr/>
          <p:nvPr/>
        </p:nvSpPr>
        <p:spPr>
          <a:xfrm>
            <a:off x="4022539" y="4787879"/>
            <a:ext cx="978408" cy="3509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FAACD-D201-4953-9DC2-44950EC3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60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63BF-769C-4158-8144-F8BA4C82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When Will the 2018 ACS Data </a:t>
            </a:r>
            <a:br>
              <a:rPr lang="en-US" sz="5400" b="1" dirty="0">
                <a:solidFill>
                  <a:srgbClr val="002060"/>
                </a:solidFill>
                <a:latin typeface="+mn-lt"/>
              </a:rPr>
            </a:br>
            <a:r>
              <a:rPr lang="en-US" sz="5400" b="1" dirty="0">
                <a:solidFill>
                  <a:srgbClr val="002060"/>
                </a:solidFill>
                <a:latin typeface="+mn-lt"/>
              </a:rPr>
              <a:t>Be released?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DD24-6893-4292-AF71-FC04F6E85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08" y="2187574"/>
            <a:ext cx="1167618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2018 ACS Data Release Dates - </a:t>
            </a:r>
            <a:r>
              <a:rPr lang="en-US" sz="32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https://www.census.gov/programs-surveys/acs/news/data-releases/2018/release-schedule.html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1-Year – Starts Sept. 26, 2019 (Detailed Tables and Data Profiles)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5-year – Starts Dec. 19. 2019 (Detailed Tables and Data Profiles)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CE1E5-8839-433A-B323-F8372FC8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6456-CFA8-4B6E-814B-170189A5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9583-E81B-4DD7-9E73-5933484CA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809" y="1253330"/>
            <a:ext cx="10515600" cy="4612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>
                <a:solidFill>
                  <a:srgbClr val="0070C0"/>
                </a:solidFill>
              </a:rPr>
              <a:t>ACS Data Repositories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American </a:t>
            </a:r>
            <a:r>
              <a:rPr lang="en-US" sz="2800" dirty="0" err="1">
                <a:solidFill>
                  <a:srgbClr val="0070C0"/>
                </a:solidFill>
              </a:rPr>
              <a:t>FactFinder</a:t>
            </a:r>
            <a:r>
              <a:rPr lang="en-US" sz="2800" dirty="0">
                <a:solidFill>
                  <a:srgbClr val="0070C0"/>
                </a:solidFill>
              </a:rPr>
              <a:t> - factfinder.census.gov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Going away early 2020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Sometimes need for small geographies when data are not yet fully added to Data.census.gov or for address search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Data.census.gov 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Only new data being added to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Buggy (can send comment listing problem)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3B33C-3D7F-476D-93DD-6B727E99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09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F1EC-B9D4-4EC1-8DA4-E9DDB8CB9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54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CEC9D-2B76-4C69-8EBF-0853D1CE6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472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</a:rPr>
              <a:t>Data Products - Tables - </a:t>
            </a:r>
            <a:r>
              <a:rPr lang="en-US" sz="40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https://www.census.gov/acs/www/data/data-tables-and-tools/american-factfinder/</a:t>
            </a: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__________________________________________________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Moving to Data.census.gov: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**Detailed  </a:t>
            </a:r>
            <a:r>
              <a:rPr lang="en-US" dirty="0">
                <a:solidFill>
                  <a:srgbClr val="0070C0"/>
                </a:solidFill>
              </a:rPr>
              <a:t>- Cross tabulations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Subject (topic) </a:t>
            </a:r>
            <a:r>
              <a:rPr lang="en-US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https://www.census.gov/acs/www/data/data-tables-and-tools/subject-tables/ </a:t>
            </a:r>
            <a:r>
              <a:rPr lang="en-US" dirty="0">
                <a:solidFill>
                  <a:srgbClr val="FFFF00"/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link to AFF – S number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Supplemental</a:t>
            </a:r>
            <a:r>
              <a:rPr lang="en-US" dirty="0">
                <a:solidFill>
                  <a:srgbClr val="0070C0"/>
                </a:solidFill>
              </a:rPr>
              <a:t> – 1 year data in areas 20,000-64,999 – selected variables – State, County, Place, county subdivisions -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https://www.census.gov/acs/www/data/data-tables-and-tools/supplemental-tables/ </a:t>
            </a:r>
            <a:r>
              <a:rPr lang="en-US" dirty="0">
                <a:solidFill>
                  <a:srgbClr val="FFFF00"/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link to AFF – K number – Moving to Data.census.gov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E1E7D-2E09-451D-B85D-3A23C491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Roger Magnus - Roger Magnus Research</a:t>
            </a:r>
          </a:p>
        </p:txBody>
      </p:sp>
    </p:spTree>
    <p:extLst>
      <p:ext uri="{BB962C8B-B14F-4D97-AF65-F5344CB8AC3E}">
        <p14:creationId xmlns:p14="http://schemas.microsoft.com/office/powerpoint/2010/main" val="1294036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EA8D-3AEE-4E07-9B4F-E3D75097D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C3C5-8518-470D-94B3-222A76504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>
                <a:solidFill>
                  <a:srgbClr val="0070C0"/>
                </a:solidFill>
              </a:rPr>
              <a:t>Data Products – Cont. </a:t>
            </a:r>
          </a:p>
          <a:p>
            <a:pPr marL="0" indent="0">
              <a:buNone/>
            </a:pPr>
            <a:r>
              <a:rPr lang="en-US" sz="3900" dirty="0">
                <a:solidFill>
                  <a:srgbClr val="0070C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Moving Elsewhere:</a:t>
            </a:r>
            <a:endParaRPr lang="en-US" sz="3400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Ranking</a:t>
            </a:r>
            <a:r>
              <a:rPr lang="en-US" dirty="0">
                <a:solidFill>
                  <a:srgbClr val="0070C0"/>
                </a:solidFill>
              </a:rPr>
              <a:t> - </a:t>
            </a: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https://www.census.gov/acs/www/data/data-tables-and-tools/ranking-tables/ </a:t>
            </a:r>
            <a:r>
              <a:rPr lang="en-US" dirty="0">
                <a:solidFill>
                  <a:srgbClr val="0070C0"/>
                </a:solidFill>
              </a:rPr>
              <a:t>-Nation and States  - 86 variables for 1-year data link to AFF – R number – Moving to FTP site.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Geographic Comparison Tables – Similar to Ranking Tables for Counties and Congressional Districts – GCT number - Moving to FTP site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Others: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Variance Replicate </a:t>
            </a:r>
            <a:r>
              <a:rPr lang="en-US" dirty="0">
                <a:solidFill>
                  <a:srgbClr val="0070C0"/>
                </a:solidFill>
              </a:rPr>
              <a:t>– 5 year data – more exact as includes co-variance - </a:t>
            </a:r>
            <a:r>
              <a:rPr lang="en-US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https://www.census.gov/programs-surveys/acs/data/variance-tables.html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Custom</a:t>
            </a:r>
            <a:r>
              <a:rPr lang="en-US" dirty="0">
                <a:solidFill>
                  <a:srgbClr val="0070C0"/>
                </a:solidFill>
              </a:rPr>
              <a:t> – Cost $3,000, Time: 8 weeks - </a:t>
            </a:r>
            <a:r>
              <a:rPr lang="en-US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https://www.census.gov/programs-surveys/acs/data/custom-tables.html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7E083-D582-427A-885E-0763F5C7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09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CFDF2-EC60-4D99-BEB3-17E06623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Who is Your Trainer?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C35C1-A997-45A4-B4FA-3AC7CA3E0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808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Bachelor’s – English – Tulane University (New Orleans, LA) and Master’s - Library and Information Science – University of Texas at Austin (Austin, TX)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Business and Demographics librarian/researcher 15+ years; own research business  - Roger Magnus Research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Position State Library of North Carolina in mid 2000’s  - Point person for answering Census questions from all over the state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Position at UMASS Donahue Institute (2008-2010) - Surveyed Group Quarters in MA to help create annual population estimates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Articles about using ACS data – </a:t>
            </a:r>
            <a:endParaRPr lang="en-US" sz="2600" dirty="0">
              <a:solidFill>
                <a:srgbClr val="0070C0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“Delivering Data: The American Community Survey” </a:t>
            </a:r>
            <a:r>
              <a:rPr lang="en-US" sz="2600" i="1" dirty="0">
                <a:solidFill>
                  <a:srgbClr val="0070C0"/>
                </a:solidFill>
              </a:rPr>
              <a:t>Online Searcher </a:t>
            </a:r>
            <a:r>
              <a:rPr lang="en-US" sz="2600" dirty="0">
                <a:solidFill>
                  <a:srgbClr val="0070C0"/>
                </a:solidFill>
              </a:rPr>
              <a:t>Sept.- Oct. 2016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ACS Statistical Testing Tool - </a:t>
            </a:r>
            <a:r>
              <a:rPr lang="en-US" sz="2600" i="1" dirty="0">
                <a:solidFill>
                  <a:srgbClr val="0070C0"/>
                </a:solidFill>
              </a:rPr>
              <a:t>Online Searcher </a:t>
            </a:r>
            <a:r>
              <a:rPr lang="en-US" sz="2600" dirty="0">
                <a:solidFill>
                  <a:srgbClr val="0070C0"/>
                </a:solidFill>
              </a:rPr>
              <a:t>– coming out Nov.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82B41-269F-475C-AAE4-63CF8C86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14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EEFB8-4038-4C15-9392-C8FAED27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DD959-5E4A-41A1-B1D7-D1DD370BE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203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Data Products – Profiles (link to AFF)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_____________________________________________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Moving to Data.census.gov: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Comparison</a:t>
            </a:r>
            <a:r>
              <a:rPr lang="en-US" sz="2800" dirty="0">
                <a:solidFill>
                  <a:srgbClr val="0070C0"/>
                </a:solidFill>
              </a:rPr>
              <a:t> – Selected geography over several years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Data</a:t>
            </a:r>
            <a:r>
              <a:rPr lang="en-US" sz="2800" dirty="0">
                <a:solidFill>
                  <a:srgbClr val="0070C0"/>
                </a:solidFill>
              </a:rPr>
              <a:t> - Social, economic, housing, Demographic for selected geography (Nation? State, County, Place - </a:t>
            </a:r>
            <a:r>
              <a:rPr lang="en-US" sz="2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https://www.census.gov/acs/www/data/data-tables-and-tools/data-profiles/2017/ 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- link to AFF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Selected Population</a:t>
            </a:r>
            <a:r>
              <a:rPr lang="en-US" sz="2800" dirty="0">
                <a:solidFill>
                  <a:srgbClr val="0070C0"/>
                </a:solidFill>
              </a:rPr>
              <a:t> – Social, economic, housing for  specific race, ethnic, ancestry, country of birth groups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Others: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Narrative</a:t>
            </a:r>
            <a:r>
              <a:rPr lang="en-US" sz="2400" dirty="0">
                <a:solidFill>
                  <a:srgbClr val="0070C0"/>
                </a:solidFill>
              </a:rPr>
              <a:t> – text and bar charts  - 15 topics - Nation, State, County, Place, Census Tract, ZCTA </a:t>
            </a:r>
            <a:r>
              <a:rPr lang="en-US" sz="2400" dirty="0"/>
              <a:t>- </a:t>
            </a:r>
            <a:r>
              <a:rPr lang="en-US" sz="24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https://www.census.gov/acs/www/data/data-tables-and-tools/narrative-profiles/2017/</a:t>
            </a:r>
            <a:endParaRPr lang="en-US" sz="2400" dirty="0">
              <a:solidFill>
                <a:srgbClr val="7030A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0B440-28D1-45E9-89E4-2005E2D3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72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5E1E-7DCA-4140-AB9B-ECC72AC9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629C1-03F2-487D-8228-02D5ED24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Data Products - Others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PUMS – Microdata (customized variables)  - </a:t>
            </a:r>
            <a:r>
              <a:rPr lang="en-US" sz="2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https://www.census.gov/programs-surveys/acs/data/pums.html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API  (for programmers)- </a:t>
            </a:r>
            <a:r>
              <a:rPr lang="en-US" sz="28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https://www.census.gov/developers/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CB44A-6FF2-4447-BB8E-78E9269E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18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72F3-3DEB-4626-84E0-427F1229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BCF4E-21AF-4823-A179-BAC33C50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4" y="1421813"/>
            <a:ext cx="11155680" cy="4934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Data.census.gov (Searching in flux) – Main Screen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Basic Search /I’m looking for …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Advanced Search</a:t>
            </a:r>
            <a:endParaRPr lang="en-US" sz="3200" dirty="0">
              <a:solidFill>
                <a:srgbClr val="7030A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0C1F9-53D2-4DF8-8555-355D655C2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990" y="3470191"/>
            <a:ext cx="8997884" cy="297405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CF0409B-1B72-4D9A-8CD8-79698478A81C}"/>
              </a:ext>
            </a:extLst>
          </p:cNvPr>
          <p:cNvSpPr/>
          <p:nvPr/>
        </p:nvSpPr>
        <p:spPr>
          <a:xfrm>
            <a:off x="1158991" y="5162843"/>
            <a:ext cx="1232518" cy="4220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C0821-4729-4EB4-B6EC-917D1EE1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75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63EB-6CDA-4BE1-B2C0-D6339D8D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674CD-5CC8-4A99-A57C-2C8A5C885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Advanced Search (Filters) 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(Note: Search box (top of screen) also for specific queries)</a:t>
            </a:r>
            <a:r>
              <a:rPr lang="en-US" sz="3600" dirty="0">
                <a:solidFill>
                  <a:srgbClr val="0070C0"/>
                </a:solidFill>
              </a:rPr>
              <a:t> - </a:t>
            </a:r>
            <a:r>
              <a:rPr lang="en-US" sz="36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https://data.census.gov/cedsci/advanced</a:t>
            </a:r>
            <a:endParaRPr lang="en-US" sz="3000" dirty="0">
              <a:solidFill>
                <a:srgbClr val="7030A0"/>
              </a:solidFill>
            </a:endParaRP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Find a Filter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Browse Filters (Note: Sequence on page (below) but can go in any order to conduct data search.)</a:t>
            </a:r>
          </a:p>
          <a:p>
            <a:pPr lvl="2"/>
            <a:r>
              <a:rPr lang="en-US" sz="2600" dirty="0">
                <a:solidFill>
                  <a:srgbClr val="0070C0"/>
                </a:solidFill>
              </a:rPr>
              <a:t>Topics – Subject areas of tables (Populations and People, Housing, Education, etc.)</a:t>
            </a:r>
          </a:p>
          <a:p>
            <a:pPr lvl="2"/>
            <a:r>
              <a:rPr lang="en-US" sz="2600" dirty="0">
                <a:solidFill>
                  <a:srgbClr val="0070C0"/>
                </a:solidFill>
              </a:rPr>
              <a:t>Geographies – Summary Levels (Nation, State, County, etc.)</a:t>
            </a:r>
          </a:p>
          <a:p>
            <a:pPr lvl="2"/>
            <a:r>
              <a:rPr lang="en-US" sz="2600" dirty="0">
                <a:solidFill>
                  <a:srgbClr val="0070C0"/>
                </a:solidFill>
              </a:rPr>
              <a:t>Years – 2018, 2017 , … 2010</a:t>
            </a:r>
          </a:p>
          <a:p>
            <a:pPr lvl="2"/>
            <a:r>
              <a:rPr lang="en-US" sz="2600" dirty="0">
                <a:solidFill>
                  <a:srgbClr val="0070C0"/>
                </a:solidFill>
              </a:rPr>
              <a:t>Surveys – ACS 1-year and 5-year data products</a:t>
            </a:r>
          </a:p>
          <a:p>
            <a:pPr lvl="2"/>
            <a:r>
              <a:rPr lang="en-US" sz="2600" dirty="0">
                <a:solidFill>
                  <a:srgbClr val="0070C0"/>
                </a:solidFill>
              </a:rPr>
              <a:t>Codes – Industry codes, etc. (doesn’t apply to ACS)</a:t>
            </a: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10FF3-AB3B-4C55-B876-00205D5A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1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E346-C086-4C7F-AD72-B6F92BD3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2B1CD-ED7F-43E6-94D6-2B1A740E4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634" y="1108173"/>
            <a:ext cx="969264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Advanced Search (Filters) - </a:t>
            </a:r>
            <a:r>
              <a:rPr lang="en-US" sz="36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https://data.census.gov/cedsci/advanced</a:t>
            </a:r>
            <a:endParaRPr lang="en-US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841D4F-584D-444D-87F5-4E79FC97E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634" y="2433736"/>
            <a:ext cx="6977576" cy="358048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CEB0B-4A0D-4D27-8A79-09F9B6E8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97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42DB-F2A0-482C-B12F-0DBA8EA6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5067-57F2-443F-8559-3F9CA9271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6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Search Strategy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Front End – Use filters to create search string.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Topics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Geography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Years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Survey	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Back End – Use one filter (Topics, Geographies, etc.), Search button, and, once inside table, Customize Table button (to add other filters once data retrieved).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F7925-BD1A-435F-826E-0296EE77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90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680C2-AE57-46B9-BFE5-D2AE0110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46C72-DBA4-4700-9538-9918B290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Search Strategy – Front End</a:t>
            </a:r>
            <a:endParaRPr lang="en-US" sz="3600" dirty="0">
              <a:solidFill>
                <a:srgbClr val="0070C0"/>
              </a:solidFill>
              <a:hlinkClick r:id="rId2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70C0"/>
                </a:solidFill>
                <a:hlinkClick r:id="rId2"/>
              </a:rPr>
              <a:t>Example</a:t>
            </a:r>
            <a:r>
              <a:rPr lang="en-US" sz="2800" dirty="0">
                <a:solidFill>
                  <a:srgbClr val="0070C0"/>
                </a:solidFill>
              </a:rPr>
              <a:t>: Commuting in Simsbury and South Windsor 2017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B9CC9-75BE-4357-B078-3DAFDCF4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80A5-F317-4697-9B9C-7BEF101C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59165-1059-4506-9A4D-905F6EF1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Search Strategy – Back End</a:t>
            </a:r>
            <a:endParaRPr lang="en-US" sz="3600" dirty="0">
              <a:solidFill>
                <a:srgbClr val="0070C0"/>
              </a:solidFill>
              <a:hlinkClick r:id="rId2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70C0"/>
                </a:solidFill>
                <a:hlinkClick r:id="rId2"/>
              </a:rPr>
              <a:t>Example</a:t>
            </a:r>
            <a:r>
              <a:rPr lang="en-US" sz="2800" dirty="0">
                <a:solidFill>
                  <a:srgbClr val="0070C0"/>
                </a:solidFill>
              </a:rPr>
              <a:t>: Commuting in Simsbury and South Windsor 2017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B4364-E14A-467C-8C7E-54D4D273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Roger Magnus - Roger Magnus Research</a:t>
            </a:r>
          </a:p>
        </p:txBody>
      </p:sp>
    </p:spTree>
    <p:extLst>
      <p:ext uri="{BB962C8B-B14F-4D97-AF65-F5344CB8AC3E}">
        <p14:creationId xmlns:p14="http://schemas.microsoft.com/office/powerpoint/2010/main" val="3685663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258F-7E2F-4458-A89F-761D39A9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Are the Data Accessed?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4FE05-05FB-4CEE-8476-845718FF3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7" y="1825625"/>
            <a:ext cx="1160584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Customize Table – Other Features (Tabs along Top Screen)</a:t>
            </a:r>
            <a:endParaRPr lang="en-US" sz="2800" dirty="0">
              <a:solidFill>
                <a:srgbClr val="0070C0"/>
              </a:solidFill>
            </a:endParaRP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Margin of Error button – Yes or No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Transpose Table – Flip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Hide/Show Columns or Rows – Customize 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Download - .CSV (Excel)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More - Map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765FF3-7595-411D-A80F-9BF59E9B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20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AD02-3A82-4590-BCF2-CAFFFD00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5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Are Margins of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CD54-F59B-4ABE-B92E-482225486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Estimate is actually three numbers, not one.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Comes with a Lower Limit and Upper Limit due to Margin of Error (MOE) – Ex. 10,000+/- 1,500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90% Confidence Level – Census Bureau is 90% confident the real number falls within this range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* MOE MUST be reported as part of estimate (frequently is not)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Population of Simsbury: </a:t>
            </a:r>
            <a:r>
              <a:rPr lang="en-US" sz="3200" b="1" dirty="0">
                <a:solidFill>
                  <a:srgbClr val="FF0000"/>
                </a:solidFill>
              </a:rPr>
              <a:t>Wrong:24,307 (2017</a:t>
            </a:r>
            <a:r>
              <a:rPr lang="en-US" sz="3200" b="1" dirty="0">
                <a:solidFill>
                  <a:srgbClr val="0070C0"/>
                </a:solidFill>
              </a:rPr>
              <a:t>):  </a:t>
            </a:r>
            <a:r>
              <a:rPr lang="en-US" sz="3200" b="1" dirty="0">
                <a:solidFill>
                  <a:srgbClr val="00B050"/>
                </a:solidFill>
              </a:rPr>
              <a:t>Right: 24,307 +/-34 (2013-2017 5-year average)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09E7A-34C5-4CB9-8B27-7F61722A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7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4F9F9-8777-4F1E-AF46-7381F69BF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0"/>
            <a:ext cx="11268221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Major Census Population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93F7-4B8B-4581-A029-A324FD1A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877" y="16652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</a:rPr>
              <a:t>Decennial Census</a:t>
            </a:r>
          </a:p>
          <a:p>
            <a:pPr marL="0" indent="0">
              <a:buNone/>
            </a:pPr>
            <a:endParaRPr lang="en-U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</a:rPr>
              <a:t>Population Estimates</a:t>
            </a:r>
          </a:p>
          <a:p>
            <a:pPr marL="0" indent="0">
              <a:buNone/>
            </a:pPr>
            <a:endParaRPr lang="en-US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</a:rPr>
              <a:t>American Community Survey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9F202-9A92-436D-AE97-D832DFFB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33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F0000-CE1D-4541-9090-0F12A120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Are Margins of Error?</a:t>
            </a:r>
            <a:endParaRPr lang="en-US" sz="5400" dirty="0"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9EEBCA-87F3-4CD0-B328-21E7221D45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112" y="2591594"/>
            <a:ext cx="9629775" cy="28194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A51F6-527B-4093-95B1-D6B28D57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62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F3C3-3262-4BB1-B58A-6845FBCE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03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to Add or Aggregate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20CFA-6D34-497F-9241-E6C04A4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055078"/>
            <a:ext cx="11535508" cy="5437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Population of Simsbury and Canton:  (2013-2017 5-Year Estimates) Simsbury: 24,307 +/- 34, Canton: 10,339 +/- 26)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Wrong: 24,307+ 10,339 = 34,646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Right:  34,646 +/-43 (34,403 to 34,489 90% Confident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How to Add: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Add up the estimates: 24,307+10,339 = 34,646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Compute the Standard Error (Standard Deviation of a sample) for each town: </a:t>
            </a:r>
          </a:p>
          <a:p>
            <a:pPr lvl="3"/>
            <a:r>
              <a:rPr lang="en-US" dirty="0">
                <a:solidFill>
                  <a:srgbClr val="0070C0"/>
                </a:solidFill>
              </a:rPr>
              <a:t>Simsbury: 34/1.645 (Z Score for the 90% CI) = 20.669</a:t>
            </a:r>
          </a:p>
          <a:p>
            <a:pPr lvl="3"/>
            <a:r>
              <a:rPr lang="en-US" dirty="0">
                <a:solidFill>
                  <a:srgbClr val="0070C0"/>
                </a:solidFill>
              </a:rPr>
              <a:t>Canton: 26/1.645 = 15.805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Compute the Aggregate Standard Error: Sq. Root ( 20.669 Squared + 15.805 Squared) = Sq. Root (427.208 +249.813) = Sq. Root (677.021) = 26.020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 Derive the Aggregate Margin of Error: 1.645* 26.020 = 42.802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70C0"/>
                </a:solidFill>
              </a:rPr>
              <a:t>FINAL ANSWER: 34,646 +/- 43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70C0"/>
                </a:solidFill>
              </a:rPr>
              <a:t>Source: </a:t>
            </a: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https://www.census.gov/programs-surveys/acs/guidance/handbooks/general.html</a:t>
            </a:r>
            <a:r>
              <a:rPr lang="en-US" dirty="0">
                <a:solidFill>
                  <a:srgbClr val="7030A0"/>
                </a:solidFill>
              </a:rPr>
              <a:t> &gt; Section 8</a:t>
            </a:r>
          </a:p>
          <a:p>
            <a:pPr lvl="1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614B2-4B8F-4A4F-AE28-06B30E87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30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4E4CF-1B2A-4E21-9C4C-20DFBEB8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47967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Other Ways to Compute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6A5B2-23B1-4316-B8F8-2925BD169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Calculating Proportion/Percent (Note: many tables show already with MOEs):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https://www2.census.gov/programs-surveys/acs/tech_docs/accuracy/ACS_Accuracy_of_Data_2017.pdf</a:t>
            </a:r>
            <a:r>
              <a:rPr lang="en-US" dirty="0">
                <a:solidFill>
                  <a:srgbClr val="7030A0"/>
                </a:solidFill>
              </a:rPr>
              <a:t> &gt; Page 29 &gt; Example 3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Ex. Proportion of Those with a Graduate or Professional Degree to Those 25+ Years Old in Simsbury: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Total Population 25+: 16,931+/-258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Graduate or Professional Degree: 5,262 +/-317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DE3D1-D71A-4BD1-A046-90C1EAAC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83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91C4-9943-4AE8-AC3E-BFD67CBB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Other Ways to Compute 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2117CF-AF13-486A-B7BA-ADEB10C6AE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455" y="1825625"/>
            <a:ext cx="9629089" cy="435133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E5F235E-5430-4C2D-BE38-2B436084E443}"/>
              </a:ext>
            </a:extLst>
          </p:cNvPr>
          <p:cNvSpPr/>
          <p:nvPr/>
        </p:nvSpPr>
        <p:spPr>
          <a:xfrm>
            <a:off x="6794695" y="4248443"/>
            <a:ext cx="4115849" cy="49236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D6B26D-F600-4148-830D-42F0B5B45563}"/>
              </a:ext>
            </a:extLst>
          </p:cNvPr>
          <p:cNvSpPr/>
          <p:nvPr/>
        </p:nvSpPr>
        <p:spPr>
          <a:xfrm>
            <a:off x="6794694" y="5774983"/>
            <a:ext cx="4115849" cy="49236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054F8-74D6-480D-A23F-8E43E3C3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299A-E57E-45DD-9995-229C935B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Other Ways to Compute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E34BC-F62F-421A-A08B-539630EA4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>
                <a:solidFill>
                  <a:srgbClr val="0070C0"/>
                </a:solidFill>
              </a:rPr>
              <a:t>Calculating Proportion/Percent (Cont.):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+++++++++++++++++++++++++++++++++++++++++++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Formula: Estimate = 5,262/16,931 = 31.08%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Standard Error (Grad or Prof Degree and 25+) = 317/1.645 = 192.71 	    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Standard Error (25+) = 258/1.645 = 156.8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Standard Error (Estimate) = 100% (1/16,931 * (Sq. Root (192.71 squared - .3108 squared * 156.84 Squared)) = 100% (.000059 * (Sq. Root (37,137.14 - .0966 * 24,598.79) = 100% (.00059*(Sq. Root (37,1314-2,376.24)) = 100% (.0059*186.44)= 100%(1.10) = .011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MOE (Estimate): .011*1.645 = .0181 or 1.81%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</a:rPr>
              <a:t>CI (Estimate) 31.08% +/-1.81% =29.27% to 32.89%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B4425-05DF-4BF8-8838-E1B3C9EE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17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8E73-34AB-4E45-AA35-677EE0CF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Other Ways to Compute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D7FDA-0587-42D4-B81E-E0A5F9B68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825625"/>
            <a:ext cx="117465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Calculating Ratio: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https://www2.census.gov/programs-surveys/acs/tech_docs/accuracy/ACS_Accuracy_of_Data_2017.pdf</a:t>
            </a:r>
            <a:r>
              <a:rPr lang="en-US" dirty="0">
                <a:solidFill>
                  <a:srgbClr val="7030A0"/>
                </a:solidFill>
              </a:rPr>
              <a:t> &gt; Page 29 &gt; Example 4 (Similar to Proportion calculation</a:t>
            </a:r>
            <a:r>
              <a:rPr lang="en-US" sz="3200" dirty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Ex. Proportion of Those 25+ with a Graduate or Professional Degree to Those with a Bachelor’s Degree: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Graduate or Professional Degree: 5,262 +/-317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Bachelor’s Degree: 6,066 +/-358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69CFC-74D4-423B-88D8-FB4BF302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54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EC43-1CB0-404C-B2D6-2D009F4F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Other Ways to Compute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B268A-FC32-4157-8080-B0C8C39D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336432"/>
            <a:ext cx="11507373" cy="5345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Adjusting for inflation with dollar-denominated variables over time - Income, Value, etc.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Uses CPI-U-RS (Consumer Price Index) 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Different Formulae for comparing one and five year averages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Caveats: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National in scope and may not account for local differences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Covers all items so may not account for different prices in particular areas (housing, </a:t>
            </a:r>
            <a:r>
              <a:rPr lang="en-US" sz="2800" dirty="0" err="1">
                <a:solidFill>
                  <a:srgbClr val="0070C0"/>
                </a:solidFill>
              </a:rPr>
              <a:t>ie</a:t>
            </a:r>
            <a:r>
              <a:rPr lang="en-US" sz="2800" dirty="0">
                <a:solidFill>
                  <a:srgbClr val="0070C0"/>
                </a:solidFill>
              </a:rPr>
              <a:t>.)</a:t>
            </a:r>
          </a:p>
          <a:p>
            <a:pPr marL="914400" lvl="2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Source:</a:t>
            </a:r>
            <a:r>
              <a:rPr lang="en-US" sz="2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https://www.census.gov/programs-surveys/acs/guidance/handbooks/general.html</a:t>
            </a:r>
            <a:r>
              <a:rPr lang="en-US" sz="2800" dirty="0">
                <a:solidFill>
                  <a:srgbClr val="7030A0"/>
                </a:solidFill>
              </a:rPr>
              <a:t> &gt; Section 10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7D090-E66C-46A7-BB75-8B6D67CC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07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B570C-E6D1-4D9D-A14A-63699604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40C5-0BEA-48D0-A96B-4418E7740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3"/>
            <a:ext cx="10515600" cy="5416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900" dirty="0">
                <a:solidFill>
                  <a:srgbClr val="0070C0"/>
                </a:solidFill>
              </a:rPr>
              <a:t>Sometimes cannot compare from year-to-year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Variable definitions change.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Local Boundaries redrawn after each year.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Statistical boundaries (Census Tracts, etc.) redrawn after each Decennial Census.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Population estimate controls change with each Decennial Census, 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If one geography has 5-year average data, all others being compared must also use this time frame even if 1-year average data are available (compare apples-to-apples.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**Note: For 5-year periods, recommended to compare ONLY non-overlapping years. (Ex. 2013-2017 to 2008 to 2012).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BB53A-AF0A-4A36-A378-CF4EE31B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30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3AF6-305E-41F5-96C2-CD930B7A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EC46-9302-474A-BD1D-CD794497C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325562"/>
            <a:ext cx="11394830" cy="532845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Guides: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Comparing ACS Data - </a:t>
            </a:r>
            <a:r>
              <a:rPr lang="en-US" sz="2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https://www.census.gov/programs-surveys/acs/guidance/comparing-acs-data.html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Comparing 2017 American Community Survey Data - </a:t>
            </a:r>
            <a:r>
              <a:rPr lang="en-US" sz="28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https://www.census.gov/programs-surveys/acs/guidance/comparing-acs-data/2017.html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Comparing 2008-2012 ACS 5-year and 2013-2017 ACS 5-year - </a:t>
            </a:r>
            <a:r>
              <a:rPr lang="en-US" sz="28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https://www.census.gov/programs-surveys/acs/guidance/comparing-acs-data/2017/5-year-comparison.html</a:t>
            </a:r>
            <a:endParaRPr lang="en-US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0F551-70E2-4DF3-9CEC-5DB68AB1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19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9569-FBB9-4796-A7BA-3CEDF6B82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57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EF370-85BE-4B6F-9179-C021BF7A5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53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Stoplight Analogy for Comparing ACS Data to Previous Years: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Compare (Green)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Compare with Caution (Yellow)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Don’t Compare (Red)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E3E28-D0F8-4813-AB22-92D827005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104" y="3280444"/>
            <a:ext cx="5251172" cy="25110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79D2A0-062F-40E8-9D43-F5C59B515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22625"/>
            <a:ext cx="5512142" cy="313372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6219E-4BDB-4B45-9C9C-F9CE4A9F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0BE1-136E-4EF4-9848-CC83C5787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Decennial Census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7FA77-C4E5-4C2F-9C89-005351892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Decennial Census - </a:t>
            </a:r>
            <a:r>
              <a:rPr lang="en-US" sz="36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https://www.census.gov/programs-surveys/decennial-census/data.html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Every 10 years for April 1 of year ending in 0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No Margin of Error  - 100% count or approximated to it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Down to Block Level – smallest Census geography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Basic variables: Population and Housing Counts and Breakdowns by gender, age, race, Hispanic origin, native American, Two or More Races, etc.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E1EF7-278A-4ACC-9F14-B5830F5C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946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231E-1175-4DE2-BCDF-F2B13491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03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2070-57C0-43CB-B9A2-90CCAFAA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77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Subject Definitions (2017):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https://www2.census.gov/programs-surveys/acs/tech_docs/subject_definitions/2017_ACSSubjectDefinitions.pdf?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1284F7-AEAD-483B-BBCA-A17013447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81006"/>
            <a:ext cx="5604444" cy="317534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9C5A-0B7D-4ADF-8636-1777C9A0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2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C0B9C-B5A3-48F7-B2A6-D8170FB8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1B7A9-B587-41ED-8D76-4063B9D37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04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If you are able to compare data by time frame or geography, use the Statistical Testing Tool (Excel spreadsheet) to compare 2 or multiple estimates.</a:t>
            </a:r>
            <a:endParaRPr lang="en-US" sz="3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https://www.census.gov/programs-surveys/acs/guidance/statistical-testing-tool.html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470B47-AFAF-4549-ACB0-55C333FF1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057" y="3671820"/>
            <a:ext cx="5825883" cy="268453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68275-E547-4C66-A42A-03762CFD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89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1160-28D6-4D5E-801D-7374B1F4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FE75-B3BB-4C60-B34C-2AD8F741E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77" y="1534098"/>
            <a:ext cx="1133856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Statistical Testing Tool – EXAMPLE - Comparing Two Estimates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2FB41A-2326-4EEC-B378-96E8F0EFB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35" y="2729132"/>
            <a:ext cx="11585644" cy="319604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7EF68-E3A1-4387-BDDF-28C13174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09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5C68-7C55-4D0D-98C0-813A84C5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64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Comparing ACS Data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50719-8920-4B34-8785-387E19EB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943841"/>
            <a:ext cx="1152144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Statistical Testing Tool – EXAMPLE - Comparing Multiple Estimates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EC4211-3A3B-44B9-A229-9FF8BE8D7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731" y="1992414"/>
            <a:ext cx="8596549" cy="43639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0C5A6-010A-4625-B92D-090D16E9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489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66F-FB46-44AB-A1B5-A72A13CB3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Data Quirks with 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026A4-2D78-4C5D-B8DE-30A683E4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876"/>
            <a:ext cx="10515600" cy="5194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>
                <a:solidFill>
                  <a:srgbClr val="0070C0"/>
                </a:solidFill>
              </a:rPr>
              <a:t>Special Cases for MOE’s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***** = 0 (Often an estimate from Population Estimates Program that is controlled) – No statistical testing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0 Estimates can have MOE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- = Too few observations (Cannot do statistical testing)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 – number of cases too small and not displayed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(X) – Not applicable nor available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Others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Coefficient of Variation (CV) - SE/Estimate; Standard Error = MOE/1.645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If &gt;61% median for all table cells, some are combined.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If still &gt; 61%, table not published.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Optimal CV: &lt;15% according to statistical experts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420F1-0B51-4DFC-AD00-D5E9AB3B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836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4FAC3-6A4D-4065-9E67-68D6ECB8D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Real Life Example - #1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301E2-9EE6-47BA-AD2B-A4C1F4FA3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hlinkClick r:id="rId2"/>
              </a:rPr>
              <a:t>QUESTION</a:t>
            </a:r>
            <a:r>
              <a:rPr lang="en-US" sz="3600" dirty="0">
                <a:solidFill>
                  <a:srgbClr val="7030A0"/>
                </a:solidFill>
              </a:rPr>
              <a:t>: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Your company does home remodels and is trying to find out how many older homes (particularly before 1950) exist in three towns and if there is a significant difference in numbers between them: Avon, Simsbury, and West Hartford.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ACDB8-65C1-4770-BCB4-BA002BA2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415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6633-8389-4AE3-98DE-9D0F0318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Real Life Example - #1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557E-7488-419D-B0FB-DC031A981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ANSWER: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Table B25034 – Year Structure Built </a:t>
            </a:r>
            <a:r>
              <a:rPr lang="en-US" b="1" dirty="0">
                <a:solidFill>
                  <a:srgbClr val="0070C0"/>
                </a:solidFill>
              </a:rPr>
              <a:t> 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The three towns are all statistically significantly different from each other with 90% confidence regarding housing units before 1950.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Ranking is 1. West Hartford 2. Simsbury 3. Avon. 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Bonus:  What else could you compare besides raw numbers?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97E50-93AA-4046-8759-D0C896A3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216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13DE-D7DA-4D34-9C76-84F848EC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Other Useful Resources for 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1EFCB-128C-4D15-99D2-2A2303E66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Maps of Census Blocks (2010 Census): Useful for visualizing Block Groups and Tracts </a:t>
            </a: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https://www.census.gov/geographies/reference-maps/2010/geo/2010-census-block-maps.html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57B77-8540-4108-B7AF-5D64F69F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109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805F-0050-4D2B-9713-6E0AEB07A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00"/>
            <a:ext cx="10515600" cy="102757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5A5B3-A9DF-4B54-9A59-109259D63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437798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rgbClr val="0070C0"/>
                </a:solidFill>
              </a:rPr>
              <a:t>ACS special and useful, but tricky and time-consuming for computations and comparisons.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Other Census population and economic programs may answer question.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Data.census.gov – work-in progress.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Data relevance not just displayed </a:t>
            </a:r>
            <a:r>
              <a:rPr lang="en-US" sz="3200">
                <a:solidFill>
                  <a:srgbClr val="0070C0"/>
                </a:solidFill>
              </a:rPr>
              <a:t>but derived.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rgbClr val="0070C0"/>
                </a:solidFill>
              </a:rPr>
              <a:t>THANK YOU!!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362A9-E69A-4A6D-B0FC-BF672ACA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0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F4FE-A1D7-44CB-A8EE-AA60DE94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Population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5EE84-48D4-4CB7-A644-E0E3A8AE4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24" y="1733550"/>
            <a:ext cx="112119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Population Estimates - </a:t>
            </a:r>
            <a:r>
              <a:rPr lang="en-US" sz="36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https://www.census.gov/programs-surveys/popest.html</a:t>
            </a:r>
            <a:endParaRPr lang="en-US" sz="3600" dirty="0">
              <a:solidFill>
                <a:srgbClr val="7030A0"/>
              </a:solidFill>
            </a:endParaRP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Every year in-between Decennial Census on July 1 including year ending in 0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Data revised retrospectively each year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No Margin of Error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Down to City/Town level for population counts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Down to County level for gender, age, gender, race, Hispanic origin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469EB-D15D-4C12-A248-97132EC5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7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E9D1-55BF-4BA0-8C4D-B870C1BC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59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American Community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85499-D71E-4604-A2FC-921B28F2E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586474"/>
            <a:ext cx="11676183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>
                <a:solidFill>
                  <a:srgbClr val="0070C0"/>
                </a:solidFill>
              </a:rPr>
              <a:t>American Community Survey (ACS) - </a:t>
            </a:r>
            <a:r>
              <a:rPr lang="en-US" sz="39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https://www.census.gov/programs-surveys/acs.html</a:t>
            </a:r>
            <a:endParaRPr lang="en-US" sz="3900" dirty="0">
              <a:solidFill>
                <a:srgbClr val="7030A0"/>
              </a:solidFill>
            </a:endParaRP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1-Year Average over 12 months – geographies 65,000+ population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5-Year Average over 60 months - geographies &lt;65,000 (Exception: for Supplemental Estimates that provide 1-year average data)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Margin of Error (MOE) 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Down to Block Group level – However, hard to find much data at this level due to small sample. 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Many other kinds of variables including education, income, poverty, etc. – Subjects Included in the Survey -  </a:t>
            </a:r>
            <a:r>
              <a:rPr lang="en-US" sz="30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https://www.census.gov/programs-surveys/acs/guidance/subjects.html</a:t>
            </a:r>
            <a:endParaRPr lang="en-US" sz="3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CF388-51E9-4421-B9B0-241E9980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1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B3BA-9394-4D51-8A50-A5B7BE8B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31" y="252281"/>
            <a:ext cx="11049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Decennial Census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A3DF44-9623-49F0-9421-2357DA1655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486" y="2375055"/>
            <a:ext cx="11559028" cy="210789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DECEBE6-EC2F-4120-854C-89EDC28E3DA9}"/>
              </a:ext>
            </a:extLst>
          </p:cNvPr>
          <p:cNvSpPr/>
          <p:nvPr/>
        </p:nvSpPr>
        <p:spPr>
          <a:xfrm>
            <a:off x="1842868" y="2883877"/>
            <a:ext cx="1392702" cy="42202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50-CDC0-4204-A2C7-D39AA399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5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B9ADE-9A9B-4BE0-8581-DD5A9A48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9521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002060"/>
                </a:solidFill>
                <a:latin typeface="+mn-lt"/>
              </a:rPr>
              <a:t>Population Estimates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80B5FF-AB1D-4157-90A0-AA2E32F6F0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121" y="906178"/>
            <a:ext cx="9183757" cy="533987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08AD610-CB66-466D-BC11-93FE67FC3E43}"/>
              </a:ext>
            </a:extLst>
          </p:cNvPr>
          <p:cNvSpPr/>
          <p:nvPr/>
        </p:nvSpPr>
        <p:spPr>
          <a:xfrm>
            <a:off x="7216726" y="656367"/>
            <a:ext cx="2152357" cy="55120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AAD98-FDD5-4FCB-BDB7-B3F67B4F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751F6DB-E490-443B-A29D-61ED5B57A1BE}"/>
              </a:ext>
            </a:extLst>
          </p:cNvPr>
          <p:cNvSpPr/>
          <p:nvPr/>
        </p:nvSpPr>
        <p:spPr>
          <a:xfrm>
            <a:off x="525713" y="5627077"/>
            <a:ext cx="978408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B876F-34A7-4471-B3C2-5DB739C92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0"/>
            <a:ext cx="1154957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American Community Survey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243540-91E1-4FF7-A5AB-DF86BFB9B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2038" y="1468792"/>
            <a:ext cx="9496315" cy="481371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E65E21D-C9E3-43CA-80B9-57EB4FF58505}"/>
              </a:ext>
            </a:extLst>
          </p:cNvPr>
          <p:cNvSpPr/>
          <p:nvPr/>
        </p:nvSpPr>
        <p:spPr>
          <a:xfrm>
            <a:off x="8777185" y="2785403"/>
            <a:ext cx="1547446" cy="41244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73251-6C35-47FD-B7B9-376E97AC3A77}"/>
              </a:ext>
            </a:extLst>
          </p:cNvPr>
          <p:cNvSpPr/>
          <p:nvPr/>
        </p:nvSpPr>
        <p:spPr>
          <a:xfrm>
            <a:off x="1602037" y="3219901"/>
            <a:ext cx="9496315" cy="5205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34349-6B3D-4954-808C-D5A0E617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Roger Magnus - Roger Magnus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5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45245</TotalTime>
  <Words>3451</Words>
  <Application>Microsoft Office PowerPoint</Application>
  <PresentationFormat>Widescreen</PresentationFormat>
  <Paragraphs>355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Using the Census Bureau's American Community Survey Data Correctly </vt:lpstr>
      <vt:lpstr>Who is Your Trainer?</vt:lpstr>
      <vt:lpstr>Major Census Population Programs</vt:lpstr>
      <vt:lpstr>Decennial Census</vt:lpstr>
      <vt:lpstr>Population Estimates</vt:lpstr>
      <vt:lpstr>American Community Survey</vt:lpstr>
      <vt:lpstr>Decennial Census</vt:lpstr>
      <vt:lpstr>Population Estimates </vt:lpstr>
      <vt:lpstr>American Community Survey</vt:lpstr>
      <vt:lpstr>Why Do We Care about the American Community Survey?</vt:lpstr>
      <vt:lpstr>Overview of ACS</vt:lpstr>
      <vt:lpstr>What Is the  American Community Survey?</vt:lpstr>
      <vt:lpstr>What Geographic Levels  Do ACS Data Cover?</vt:lpstr>
      <vt:lpstr>What Geographic Levels  Do ACS Data Cover?</vt:lpstr>
      <vt:lpstr>What Geographic Levels  Do ACS Data Cover?</vt:lpstr>
      <vt:lpstr>When Will the 2018 ACS Data  Be released?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How Are the Data Accessed?</vt:lpstr>
      <vt:lpstr>What Are Margins of Error?</vt:lpstr>
      <vt:lpstr>What Are Margins of Error?</vt:lpstr>
      <vt:lpstr>How to Add or Aggregate Data</vt:lpstr>
      <vt:lpstr>Other Ways to Compute Data</vt:lpstr>
      <vt:lpstr>Other Ways to Compute Data</vt:lpstr>
      <vt:lpstr>Other Ways to Compute Data</vt:lpstr>
      <vt:lpstr>Other Ways to Compute Data</vt:lpstr>
      <vt:lpstr>Other Ways to Compute Data</vt:lpstr>
      <vt:lpstr>Comparing ACS Data</vt:lpstr>
      <vt:lpstr>Comparing ACS Data</vt:lpstr>
      <vt:lpstr>Comparing ACS Data</vt:lpstr>
      <vt:lpstr>Comparing ACS Data</vt:lpstr>
      <vt:lpstr>Comparing ACS Data</vt:lpstr>
      <vt:lpstr>Comparing ACS Data</vt:lpstr>
      <vt:lpstr>Comparing ACS Data</vt:lpstr>
      <vt:lpstr>Data Quirks with ACS</vt:lpstr>
      <vt:lpstr>Real Life Example - #1</vt:lpstr>
      <vt:lpstr>Real Life Example - #1</vt:lpstr>
      <vt:lpstr>Other Useful Resources for ACS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Magnus</dc:creator>
  <cp:lastModifiedBy>Roger Magnus</cp:lastModifiedBy>
  <cp:revision>659</cp:revision>
  <cp:lastPrinted>2019-11-06T13:56:50Z</cp:lastPrinted>
  <dcterms:created xsi:type="dcterms:W3CDTF">2019-06-06T17:55:18Z</dcterms:created>
  <dcterms:modified xsi:type="dcterms:W3CDTF">2019-11-07T15:02:54Z</dcterms:modified>
</cp:coreProperties>
</file>